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0" r:id="rId1"/>
  </p:sldMasterIdLst>
  <p:notesMasterIdLst>
    <p:notesMasterId r:id="rId25"/>
  </p:notesMasterIdLst>
  <p:sldIdLst>
    <p:sldId id="256" r:id="rId2"/>
    <p:sldId id="257" r:id="rId3"/>
    <p:sldId id="302" r:id="rId4"/>
    <p:sldId id="323" r:id="rId5"/>
    <p:sldId id="303" r:id="rId6"/>
    <p:sldId id="309" r:id="rId7"/>
    <p:sldId id="310" r:id="rId8"/>
    <p:sldId id="282" r:id="rId9"/>
    <p:sldId id="317" r:id="rId10"/>
    <p:sldId id="284" r:id="rId11"/>
    <p:sldId id="318" r:id="rId12"/>
    <p:sldId id="304" r:id="rId13"/>
    <p:sldId id="305" r:id="rId14"/>
    <p:sldId id="321" r:id="rId15"/>
    <p:sldId id="307" r:id="rId16"/>
    <p:sldId id="324" r:id="rId17"/>
    <p:sldId id="325" r:id="rId18"/>
    <p:sldId id="328" r:id="rId19"/>
    <p:sldId id="326" r:id="rId20"/>
    <p:sldId id="327" r:id="rId21"/>
    <p:sldId id="329" r:id="rId22"/>
    <p:sldId id="330" r:id="rId23"/>
    <p:sldId id="331"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85366"/>
  </p:normalViewPr>
  <p:slideViewPr>
    <p:cSldViewPr snapToGrid="0" snapToObjects="1">
      <p:cViewPr>
        <p:scale>
          <a:sx n="73" d="100"/>
          <a:sy n="73" d="100"/>
        </p:scale>
        <p:origin x="60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4066D5-C6A9-3847-9419-6DD747DA0B13}" type="datetimeFigureOut">
              <a:rPr lang="en-US" smtClean="0"/>
              <a:t>12/20/2016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431DE4-6D45-8E44-90F8-D4EF31FE9133}" type="slidenum">
              <a:rPr lang="en-US" smtClean="0"/>
              <a:t>‹#›</a:t>
            </a:fld>
            <a:endParaRPr lang="en-US"/>
          </a:p>
        </p:txBody>
      </p:sp>
    </p:spTree>
    <p:extLst>
      <p:ext uri="{BB962C8B-B14F-4D97-AF65-F5344CB8AC3E}">
        <p14:creationId xmlns:p14="http://schemas.microsoft.com/office/powerpoint/2010/main" val="195987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2</a:t>
            </a:fld>
            <a:endParaRPr lang="en-US"/>
          </a:p>
        </p:txBody>
      </p:sp>
    </p:spTree>
    <p:extLst>
      <p:ext uri="{BB962C8B-B14F-4D97-AF65-F5344CB8AC3E}">
        <p14:creationId xmlns:p14="http://schemas.microsoft.com/office/powerpoint/2010/main" val="15746010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t>Human Resource Plan: Identifying; documenting and assigning project roles and responsibilities and reporting relationships, as well as creating a staffing management plan. </a:t>
            </a:r>
          </a:p>
          <a:p>
            <a:pPr lvl="1"/>
            <a:r>
              <a:rPr lang="en-US" dirty="0" smtClean="0"/>
              <a:t>Acquire Project Team: Getting the right people to do the job. Actually going out and tracking these people and bringing them on board the project team..</a:t>
            </a:r>
          </a:p>
          <a:p>
            <a:pPr lvl="1"/>
            <a:r>
              <a:rPr lang="en-US" dirty="0" smtClean="0"/>
              <a:t>Develop Project Team: Develop our individual and group skills in order to enhance our overall team performance. </a:t>
            </a:r>
          </a:p>
          <a:p>
            <a:pPr lvl="1"/>
            <a:r>
              <a:rPr lang="en-US" dirty="0" smtClean="0"/>
              <a:t>Manage Project Team: Tracking team member performance, providing feedback and resolving issues and conflicts that may arise during the course of a project. </a:t>
            </a:r>
          </a:p>
          <a:p>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11</a:t>
            </a:fld>
            <a:endParaRPr lang="en-US"/>
          </a:p>
        </p:txBody>
      </p:sp>
    </p:spTree>
    <p:extLst>
      <p:ext uri="{BB962C8B-B14F-4D97-AF65-F5344CB8AC3E}">
        <p14:creationId xmlns:p14="http://schemas.microsoft.com/office/powerpoint/2010/main" val="33951312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Feedback</a:t>
            </a:r>
            <a:r>
              <a:rPr lang="en-US" baseline="0" dirty="0" smtClean="0"/>
              <a:t> from survey: traditional courses very dry, decided to teach a course more immersive</a:t>
            </a:r>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12</a:t>
            </a:fld>
            <a:endParaRPr lang="en-US"/>
          </a:p>
        </p:txBody>
      </p:sp>
    </p:spTree>
    <p:extLst>
      <p:ext uri="{BB962C8B-B14F-4D97-AF65-F5344CB8AC3E}">
        <p14:creationId xmlns:p14="http://schemas.microsoft.com/office/powerpoint/2010/main" val="18979784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i="1" dirty="0" smtClean="0"/>
              <a:t>Lasts less than an hour </a:t>
            </a:r>
          </a:p>
          <a:p>
            <a:pPr lvl="1"/>
            <a:r>
              <a:rPr lang="en-US" i="1" dirty="0" smtClean="0"/>
              <a:t>Goes through ongoing project tasks </a:t>
            </a:r>
          </a:p>
          <a:p>
            <a:pPr lvl="1"/>
            <a:r>
              <a:rPr lang="en-US" i="1" dirty="0" smtClean="0"/>
              <a:t>Methodical and organized format. </a:t>
            </a:r>
          </a:p>
          <a:p>
            <a:pPr lvl="1"/>
            <a:r>
              <a:rPr lang="en-US" i="1" dirty="0" smtClean="0"/>
              <a:t>Agenda:</a:t>
            </a:r>
          </a:p>
          <a:p>
            <a:pPr lvl="2"/>
            <a:r>
              <a:rPr lang="en-US" i="1" dirty="0" smtClean="0"/>
              <a:t>Summary of Status</a:t>
            </a:r>
          </a:p>
          <a:p>
            <a:pPr lvl="2"/>
            <a:r>
              <a:rPr lang="en-US" i="1" dirty="0" smtClean="0"/>
              <a:t>Open Action Items</a:t>
            </a:r>
          </a:p>
          <a:p>
            <a:pPr lvl="2"/>
            <a:r>
              <a:rPr lang="en-US" i="1" dirty="0" smtClean="0"/>
              <a:t>Open Risks and Issues</a:t>
            </a:r>
          </a:p>
          <a:p>
            <a:pPr lvl="2"/>
            <a:r>
              <a:rPr lang="en-US" i="1" dirty="0" smtClean="0"/>
              <a:t>Closing the meeting</a:t>
            </a:r>
            <a:endParaRPr lang="en-US" i="1" dirty="0"/>
          </a:p>
        </p:txBody>
      </p:sp>
      <p:sp>
        <p:nvSpPr>
          <p:cNvPr id="4" name="Slide Number Placeholder 3"/>
          <p:cNvSpPr>
            <a:spLocks noGrp="1"/>
          </p:cNvSpPr>
          <p:nvPr>
            <p:ph type="sldNum" sz="quarter" idx="10"/>
          </p:nvPr>
        </p:nvSpPr>
        <p:spPr/>
        <p:txBody>
          <a:bodyPr/>
          <a:lstStyle/>
          <a:p>
            <a:fld id="{08431DE4-6D45-8E44-90F8-D4EF31FE9133}" type="slidenum">
              <a:rPr lang="en-US" smtClean="0"/>
              <a:t>13</a:t>
            </a:fld>
            <a:endParaRPr lang="en-US"/>
          </a:p>
        </p:txBody>
      </p:sp>
    </p:spTree>
    <p:extLst>
      <p:ext uri="{BB962C8B-B14F-4D97-AF65-F5344CB8AC3E}">
        <p14:creationId xmlns:p14="http://schemas.microsoft.com/office/powerpoint/2010/main" val="23985578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Feedback</a:t>
            </a:r>
            <a:r>
              <a:rPr lang="en-US" baseline="0" dirty="0" smtClean="0"/>
              <a:t> from survey: traditional courses very dry, decided to teach a course more immersive</a:t>
            </a:r>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14</a:t>
            </a:fld>
            <a:endParaRPr lang="en-US"/>
          </a:p>
        </p:txBody>
      </p:sp>
    </p:spTree>
    <p:extLst>
      <p:ext uri="{BB962C8B-B14F-4D97-AF65-F5344CB8AC3E}">
        <p14:creationId xmlns:p14="http://schemas.microsoft.com/office/powerpoint/2010/main" val="6312890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Feedback</a:t>
            </a:r>
            <a:r>
              <a:rPr lang="en-US" baseline="0" dirty="0" smtClean="0"/>
              <a:t> from survey: traditional courses very dry, decided to teach a course more immersive</a:t>
            </a:r>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15</a:t>
            </a:fld>
            <a:endParaRPr lang="en-US"/>
          </a:p>
        </p:txBody>
      </p:sp>
    </p:spTree>
    <p:extLst>
      <p:ext uri="{BB962C8B-B14F-4D97-AF65-F5344CB8AC3E}">
        <p14:creationId xmlns:p14="http://schemas.microsoft.com/office/powerpoint/2010/main" val="9150774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Feedback</a:t>
            </a:r>
            <a:r>
              <a:rPr lang="en-US" baseline="0" dirty="0" smtClean="0"/>
              <a:t> from survey: traditional courses very dry, decided to teach a course more immersive</a:t>
            </a:r>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16</a:t>
            </a:fld>
            <a:endParaRPr lang="en-US"/>
          </a:p>
        </p:txBody>
      </p:sp>
    </p:spTree>
    <p:extLst>
      <p:ext uri="{BB962C8B-B14F-4D97-AF65-F5344CB8AC3E}">
        <p14:creationId xmlns:p14="http://schemas.microsoft.com/office/powerpoint/2010/main" val="30655164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Feedback</a:t>
            </a:r>
            <a:r>
              <a:rPr lang="en-US" baseline="0" dirty="0" smtClean="0"/>
              <a:t> from survey: traditional courses very dry, decided to teach a course more immersive</a:t>
            </a:r>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17</a:t>
            </a:fld>
            <a:endParaRPr lang="en-US"/>
          </a:p>
        </p:txBody>
      </p:sp>
    </p:spTree>
    <p:extLst>
      <p:ext uri="{BB962C8B-B14F-4D97-AF65-F5344CB8AC3E}">
        <p14:creationId xmlns:p14="http://schemas.microsoft.com/office/powerpoint/2010/main" val="17107371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Feedback</a:t>
            </a:r>
            <a:r>
              <a:rPr lang="en-US" baseline="0" dirty="0" smtClean="0"/>
              <a:t> from survey: traditional courses very dry, decided to teach a course more immersive</a:t>
            </a:r>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18</a:t>
            </a:fld>
            <a:endParaRPr lang="en-US"/>
          </a:p>
        </p:txBody>
      </p:sp>
    </p:spTree>
    <p:extLst>
      <p:ext uri="{BB962C8B-B14F-4D97-AF65-F5344CB8AC3E}">
        <p14:creationId xmlns:p14="http://schemas.microsoft.com/office/powerpoint/2010/main" val="38858214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Feedback</a:t>
            </a:r>
            <a:r>
              <a:rPr lang="en-US" baseline="0" dirty="0" smtClean="0"/>
              <a:t> from survey: traditional courses very dry, decided to teach a course more immersive</a:t>
            </a:r>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19</a:t>
            </a:fld>
            <a:endParaRPr lang="en-US"/>
          </a:p>
        </p:txBody>
      </p:sp>
    </p:spTree>
    <p:extLst>
      <p:ext uri="{BB962C8B-B14F-4D97-AF65-F5344CB8AC3E}">
        <p14:creationId xmlns:p14="http://schemas.microsoft.com/office/powerpoint/2010/main" val="30922822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Feedback</a:t>
            </a:r>
            <a:r>
              <a:rPr lang="en-US" baseline="0" dirty="0" smtClean="0"/>
              <a:t> from survey: traditional courses very dry, decided to teach a course more immersive</a:t>
            </a:r>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20</a:t>
            </a:fld>
            <a:endParaRPr lang="en-US"/>
          </a:p>
        </p:txBody>
      </p:sp>
    </p:spTree>
    <p:extLst>
      <p:ext uri="{BB962C8B-B14F-4D97-AF65-F5344CB8AC3E}">
        <p14:creationId xmlns:p14="http://schemas.microsoft.com/office/powerpoint/2010/main" val="19739154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Feedback</a:t>
            </a:r>
            <a:r>
              <a:rPr lang="en-US" baseline="0" dirty="0" smtClean="0"/>
              <a:t> from survey: traditional courses very dry, decided to teach a course more immersive</a:t>
            </a:r>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3</a:t>
            </a:fld>
            <a:endParaRPr lang="en-US"/>
          </a:p>
        </p:txBody>
      </p:sp>
    </p:spTree>
    <p:extLst>
      <p:ext uri="{BB962C8B-B14F-4D97-AF65-F5344CB8AC3E}">
        <p14:creationId xmlns:p14="http://schemas.microsoft.com/office/powerpoint/2010/main" val="19885866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Feedback</a:t>
            </a:r>
            <a:r>
              <a:rPr lang="en-US" baseline="0" dirty="0" smtClean="0"/>
              <a:t> from survey: traditional courses very dry, decided to teach a course more immersive</a:t>
            </a:r>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21</a:t>
            </a:fld>
            <a:endParaRPr lang="en-US"/>
          </a:p>
        </p:txBody>
      </p:sp>
    </p:spTree>
    <p:extLst>
      <p:ext uri="{BB962C8B-B14F-4D97-AF65-F5344CB8AC3E}">
        <p14:creationId xmlns:p14="http://schemas.microsoft.com/office/powerpoint/2010/main" val="42892453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Feedback</a:t>
            </a:r>
            <a:r>
              <a:rPr lang="en-US" baseline="0" dirty="0" smtClean="0"/>
              <a:t> from survey: traditional courses very dry, decided to teach a course more immersive</a:t>
            </a:r>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22</a:t>
            </a:fld>
            <a:endParaRPr lang="en-US"/>
          </a:p>
        </p:txBody>
      </p:sp>
    </p:spTree>
    <p:extLst>
      <p:ext uri="{BB962C8B-B14F-4D97-AF65-F5344CB8AC3E}">
        <p14:creationId xmlns:p14="http://schemas.microsoft.com/office/powerpoint/2010/main" val="20932894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Feedback</a:t>
            </a:r>
            <a:r>
              <a:rPr lang="en-US" baseline="0" dirty="0" smtClean="0"/>
              <a:t> from survey: traditional courses very dry, decided to teach a course more immersive</a:t>
            </a:r>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23</a:t>
            </a:fld>
            <a:endParaRPr lang="en-US"/>
          </a:p>
        </p:txBody>
      </p:sp>
    </p:spTree>
    <p:extLst>
      <p:ext uri="{BB962C8B-B14F-4D97-AF65-F5344CB8AC3E}">
        <p14:creationId xmlns:p14="http://schemas.microsoft.com/office/powerpoint/2010/main" val="3207781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Stakeholders:</a:t>
            </a:r>
            <a:r>
              <a:rPr lang="en-US" baseline="0" dirty="0" smtClean="0"/>
              <a:t> </a:t>
            </a:r>
            <a:r>
              <a:rPr lang="en-US" dirty="0" smtClean="0"/>
              <a:t>People who will affect or be affected by the outcome of a project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Constraints: Factors that might restrict a team’s options and typically are imposed externally on the project or team. Examples: Budgets and Deadlines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Assumptions:</a:t>
            </a:r>
            <a:r>
              <a:rPr lang="en-US" baseline="0" dirty="0" smtClean="0"/>
              <a:t> </a:t>
            </a:r>
            <a:r>
              <a:rPr lang="en-US" dirty="0" smtClean="0"/>
              <a:t>Factors that for planning purposes might be considered to be true, real or certain</a:t>
            </a:r>
          </a:p>
          <a:p>
            <a:pPr lvl="2"/>
            <a:r>
              <a:rPr lang="en-US" dirty="0" smtClean="0"/>
              <a:t>Formal endorsement of the Project by Management</a:t>
            </a:r>
          </a:p>
          <a:p>
            <a:pPr lvl="2"/>
            <a:r>
              <a:rPr lang="en-US" dirty="0" smtClean="0"/>
              <a:t>Establishes the identity of the Project Manager &amp; Team</a:t>
            </a:r>
            <a:endParaRPr lang="en-US" dirty="0" smtClean="0"/>
          </a:p>
        </p:txBody>
      </p:sp>
      <p:sp>
        <p:nvSpPr>
          <p:cNvPr id="4" name="Slide Number Placeholder 3"/>
          <p:cNvSpPr>
            <a:spLocks noGrp="1"/>
          </p:cNvSpPr>
          <p:nvPr>
            <p:ph type="sldNum" sz="quarter" idx="10"/>
          </p:nvPr>
        </p:nvSpPr>
        <p:spPr/>
        <p:txBody>
          <a:bodyPr/>
          <a:lstStyle/>
          <a:p>
            <a:fld id="{08431DE4-6D45-8E44-90F8-D4EF31FE9133}" type="slidenum">
              <a:rPr lang="en-US" smtClean="0"/>
              <a:t>4</a:t>
            </a:fld>
            <a:endParaRPr lang="en-US"/>
          </a:p>
        </p:txBody>
      </p:sp>
    </p:spTree>
    <p:extLst>
      <p:ext uri="{BB962C8B-B14F-4D97-AF65-F5344CB8AC3E}">
        <p14:creationId xmlns:p14="http://schemas.microsoft.com/office/powerpoint/2010/main" val="629316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Feedback</a:t>
            </a:r>
            <a:r>
              <a:rPr lang="en-US" baseline="0" dirty="0" smtClean="0"/>
              <a:t> from survey: traditional courses very dry, decided to teach a course more immersive</a:t>
            </a:r>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5</a:t>
            </a:fld>
            <a:endParaRPr lang="en-US"/>
          </a:p>
        </p:txBody>
      </p:sp>
    </p:spTree>
    <p:extLst>
      <p:ext uri="{BB962C8B-B14F-4D97-AF65-F5344CB8AC3E}">
        <p14:creationId xmlns:p14="http://schemas.microsoft.com/office/powerpoint/2010/main" val="537717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Feedback</a:t>
            </a:r>
            <a:r>
              <a:rPr lang="en-US" baseline="0" dirty="0" smtClean="0"/>
              <a:t> from survey: traditional courses very dry, decided to teach a course more immersive</a:t>
            </a:r>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6</a:t>
            </a:fld>
            <a:endParaRPr lang="en-US"/>
          </a:p>
        </p:txBody>
      </p:sp>
    </p:spTree>
    <p:extLst>
      <p:ext uri="{BB962C8B-B14F-4D97-AF65-F5344CB8AC3E}">
        <p14:creationId xmlns:p14="http://schemas.microsoft.com/office/powerpoint/2010/main" val="2827133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Feedback</a:t>
            </a:r>
            <a:r>
              <a:rPr lang="en-US" baseline="0" dirty="0" smtClean="0"/>
              <a:t> from survey: traditional courses very dry, decided to teach a course more immersive</a:t>
            </a:r>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7</a:t>
            </a:fld>
            <a:endParaRPr lang="en-US"/>
          </a:p>
        </p:txBody>
      </p:sp>
    </p:spTree>
    <p:extLst>
      <p:ext uri="{BB962C8B-B14F-4D97-AF65-F5344CB8AC3E}">
        <p14:creationId xmlns:p14="http://schemas.microsoft.com/office/powerpoint/2010/main" val="10848366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8</a:t>
            </a:fld>
            <a:endParaRPr lang="en-US"/>
          </a:p>
        </p:txBody>
      </p:sp>
    </p:spTree>
    <p:extLst>
      <p:ext uri="{BB962C8B-B14F-4D97-AF65-F5344CB8AC3E}">
        <p14:creationId xmlns:p14="http://schemas.microsoft.com/office/powerpoint/2010/main" val="2037134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9</a:t>
            </a:fld>
            <a:endParaRPr lang="en-US"/>
          </a:p>
        </p:txBody>
      </p:sp>
    </p:spTree>
    <p:extLst>
      <p:ext uri="{BB962C8B-B14F-4D97-AF65-F5344CB8AC3E}">
        <p14:creationId xmlns:p14="http://schemas.microsoft.com/office/powerpoint/2010/main" val="16455596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431DE4-6D45-8E44-90F8-D4EF31FE9133}" type="slidenum">
              <a:rPr lang="en-US" smtClean="0"/>
              <a:t>10</a:t>
            </a:fld>
            <a:endParaRPr lang="en-US"/>
          </a:p>
        </p:txBody>
      </p:sp>
    </p:spTree>
    <p:extLst>
      <p:ext uri="{BB962C8B-B14F-4D97-AF65-F5344CB8AC3E}">
        <p14:creationId xmlns:p14="http://schemas.microsoft.com/office/powerpoint/2010/main" val="3572949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12/20/2016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502674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smtClean="0"/>
              <a:t>12/20/2016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44092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smtClean="0"/>
              <a:t>12/20/2016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62513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smtClean="0"/>
              <a:t>12/20/2016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244141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smtClean="0"/>
              <a:t>12/20/2016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92525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smtClean="0"/>
              <a:t>12/20/2016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88596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smtClean="0"/>
              <a:t>12/20/2016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49207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smtClean="0"/>
              <a:t>12/20/2016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07660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94136C-8742-45B2-AF27-D93DF72833A9}" type="datetimeFigureOut">
              <a:rPr lang="en-US" smtClean="0"/>
              <a:t>12/20/2016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80188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ABBEA6-7C60-4B02-AE87-00D78D8422AF}" type="datetimeFigureOut">
              <a:rPr lang="en-US" smtClean="0"/>
              <a:t>12/20/2016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79485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smtClean="0"/>
              <a:t>12/20/2016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70225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624D31-43A5-475A-80CF-332C9F6DCF35}" type="datetimeFigureOut">
              <a:rPr lang="en-US" smtClean="0"/>
              <a:t>12/20/2016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92803839"/>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5500" y="0"/>
            <a:ext cx="10523784" cy="6858000"/>
          </a:xfrm>
          <a:prstGeom prst="rect">
            <a:avLst/>
          </a:prstGeom>
        </p:spPr>
      </p:pic>
      <p:sp>
        <p:nvSpPr>
          <p:cNvPr id="3" name="Subtitle 2"/>
          <p:cNvSpPr>
            <a:spLocks noGrp="1"/>
          </p:cNvSpPr>
          <p:nvPr>
            <p:ph type="subTitle" idx="1"/>
          </p:nvPr>
        </p:nvSpPr>
        <p:spPr>
          <a:xfrm>
            <a:off x="2429792" y="3429000"/>
            <a:ext cx="7315200" cy="1143000"/>
          </a:xfrm>
        </p:spPr>
        <p:txBody>
          <a:bodyPr>
            <a:normAutofit fontScale="92500" lnSpcReduction="20000"/>
          </a:bodyPr>
          <a:lstStyle/>
          <a:p>
            <a:pPr algn="ctr"/>
            <a:r>
              <a:rPr lang="en-US" sz="4800" b="1" dirty="0" smtClean="0">
                <a:solidFill>
                  <a:srgbClr val="00B050"/>
                </a:solidFill>
                <a:latin typeface="+mj-lt"/>
                <a:ea typeface="Marlett" charset="2"/>
                <a:cs typeface="Marlett" charset="2"/>
              </a:rPr>
              <a:t>Project Management </a:t>
            </a:r>
            <a:r>
              <a:rPr lang="en-US" sz="4800" b="1" dirty="0">
                <a:solidFill>
                  <a:srgbClr val="00B050"/>
                </a:solidFill>
                <a:latin typeface="+mj-lt"/>
                <a:ea typeface="Marlett" charset="2"/>
                <a:cs typeface="Marlett" charset="2"/>
              </a:rPr>
              <a:t>101 </a:t>
            </a:r>
            <a:r>
              <a:rPr lang="en-US" sz="4800" b="1" dirty="0" smtClean="0">
                <a:solidFill>
                  <a:srgbClr val="00B050"/>
                </a:solidFill>
                <a:latin typeface="+mj-lt"/>
                <a:ea typeface="Marlett" charset="2"/>
                <a:cs typeface="Marlett" charset="2"/>
              </a:rPr>
              <a:t/>
            </a:r>
            <a:br>
              <a:rPr lang="en-US" sz="4800" b="1" dirty="0" smtClean="0">
                <a:solidFill>
                  <a:srgbClr val="00B050"/>
                </a:solidFill>
                <a:latin typeface="+mj-lt"/>
                <a:ea typeface="Marlett" charset="2"/>
                <a:cs typeface="Marlett" charset="2"/>
              </a:rPr>
            </a:br>
            <a:r>
              <a:rPr lang="en-US" sz="4800" b="1" dirty="0" smtClean="0">
                <a:solidFill>
                  <a:srgbClr val="00B050"/>
                </a:solidFill>
                <a:latin typeface="+mj-lt"/>
                <a:ea typeface="Marlett" charset="2"/>
                <a:cs typeface="Marlett" charset="2"/>
              </a:rPr>
              <a:t>Review Session</a:t>
            </a:r>
            <a:endParaRPr lang="en-US" sz="4800" b="1" dirty="0">
              <a:solidFill>
                <a:srgbClr val="00B050"/>
              </a:solidFill>
              <a:latin typeface="+mj-lt"/>
              <a:ea typeface="Marlett" charset="2"/>
              <a:cs typeface="Marlett" charset="2"/>
            </a:endParaRPr>
          </a:p>
        </p:txBody>
      </p:sp>
    </p:spTree>
    <p:extLst>
      <p:ext uri="{BB962C8B-B14F-4D97-AF65-F5344CB8AC3E}">
        <p14:creationId xmlns:p14="http://schemas.microsoft.com/office/powerpoint/2010/main" val="1542987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PM101 – Review Session</a:t>
            </a:r>
          </a:p>
        </p:txBody>
      </p:sp>
      <p:sp>
        <p:nvSpPr>
          <p:cNvPr id="3" name="Content Placeholder 2"/>
          <p:cNvSpPr>
            <a:spLocks noGrp="1"/>
          </p:cNvSpPr>
          <p:nvPr>
            <p:ph idx="1"/>
          </p:nvPr>
        </p:nvSpPr>
        <p:spPr>
          <a:xfrm>
            <a:off x="838200" y="4444677"/>
            <a:ext cx="10515600" cy="2099961"/>
          </a:xfrm>
        </p:spPr>
        <p:txBody>
          <a:bodyPr>
            <a:normAutofit/>
          </a:bodyPr>
          <a:lstStyle/>
          <a:p>
            <a:endParaRPr lang="en-US" dirty="0" smtClean="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
        <p:nvSpPr>
          <p:cNvPr id="6" name="Content Placeholder 2"/>
          <p:cNvSpPr txBox="1">
            <a:spLocks/>
          </p:cNvSpPr>
          <p:nvPr/>
        </p:nvSpPr>
        <p:spPr>
          <a:xfrm>
            <a:off x="838200" y="1610810"/>
            <a:ext cx="10515600" cy="463412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smtClean="0"/>
              <a:t>Project </a:t>
            </a:r>
            <a:r>
              <a:rPr lang="en-US" dirty="0" smtClean="0"/>
              <a:t>Costs</a:t>
            </a:r>
          </a:p>
          <a:p>
            <a:pPr lvl="1"/>
            <a:r>
              <a:rPr lang="en-US" dirty="0" smtClean="0"/>
              <a:t>Estimates</a:t>
            </a:r>
          </a:p>
          <a:p>
            <a:pPr lvl="2"/>
            <a:r>
              <a:rPr lang="en-US" dirty="0" smtClean="0"/>
              <a:t>Top Down (Budgetary Estimates)</a:t>
            </a:r>
          </a:p>
          <a:p>
            <a:pPr lvl="2"/>
            <a:r>
              <a:rPr lang="en-US" dirty="0" smtClean="0"/>
              <a:t>Bottom Up (Detailed)</a:t>
            </a:r>
            <a:endParaRPr lang="en-US" dirty="0" smtClean="0"/>
          </a:p>
          <a:p>
            <a:pPr marL="0" indent="0">
              <a:buFont typeface="Arial" panose="020B0604020202020204" pitchFamily="34" charset="0"/>
              <a:buNone/>
            </a:pPr>
            <a:endParaRPr lang="en-US" dirty="0" smtClean="0"/>
          </a:p>
        </p:txBody>
      </p:sp>
    </p:spTree>
    <p:extLst>
      <p:ext uri="{BB962C8B-B14F-4D97-AF65-F5344CB8AC3E}">
        <p14:creationId xmlns:p14="http://schemas.microsoft.com/office/powerpoint/2010/main" val="2528297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a:t>
            </a:r>
            <a:r>
              <a:rPr lang="en-US" dirty="0"/>
              <a:t>Organized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
        <p:nvSpPr>
          <p:cNvPr id="7" name="Content Placeholder 6"/>
          <p:cNvSpPr>
            <a:spLocks noGrp="1"/>
          </p:cNvSpPr>
          <p:nvPr>
            <p:ph idx="1"/>
          </p:nvPr>
        </p:nvSpPr>
        <p:spPr/>
        <p:txBody>
          <a:bodyPr/>
          <a:lstStyle/>
          <a:p>
            <a:pPr marL="0" indent="0">
              <a:buNone/>
            </a:pPr>
            <a:r>
              <a:rPr lang="en-US" dirty="0"/>
              <a:t>Project Human Resources</a:t>
            </a:r>
          </a:p>
          <a:p>
            <a:pPr marL="457200" lvl="1" indent="0">
              <a:buNone/>
            </a:pPr>
            <a:r>
              <a:rPr lang="en-US" dirty="0" smtClean="0"/>
              <a:t>Building </a:t>
            </a:r>
            <a:r>
              <a:rPr lang="en-US" dirty="0"/>
              <a:t>the Team</a:t>
            </a:r>
          </a:p>
          <a:p>
            <a:pPr lvl="2"/>
            <a:r>
              <a:rPr lang="en-US" dirty="0"/>
              <a:t>Human Resource Plan</a:t>
            </a:r>
          </a:p>
          <a:p>
            <a:pPr lvl="2"/>
            <a:r>
              <a:rPr lang="en-US" dirty="0"/>
              <a:t>Acquire Project Team</a:t>
            </a:r>
          </a:p>
          <a:p>
            <a:pPr lvl="2"/>
            <a:r>
              <a:rPr lang="en-US" dirty="0"/>
              <a:t>Develop Project Team</a:t>
            </a:r>
          </a:p>
          <a:p>
            <a:pPr lvl="2"/>
            <a:r>
              <a:rPr lang="en-US" dirty="0"/>
              <a:t>Manage Project Team</a:t>
            </a:r>
          </a:p>
          <a:p>
            <a:endParaRPr lang="en-US" dirty="0"/>
          </a:p>
        </p:txBody>
      </p:sp>
    </p:spTree>
    <p:extLst>
      <p:ext uri="{BB962C8B-B14F-4D97-AF65-F5344CB8AC3E}">
        <p14:creationId xmlns:p14="http://schemas.microsoft.com/office/powerpoint/2010/main" val="2899144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Review Session</a:t>
            </a:r>
            <a:endParaRPr lang="en-US" dirty="0"/>
          </a:p>
        </p:txBody>
      </p:sp>
      <p:sp>
        <p:nvSpPr>
          <p:cNvPr id="3" name="Content Placeholder 2"/>
          <p:cNvSpPr>
            <a:spLocks noGrp="1"/>
          </p:cNvSpPr>
          <p:nvPr>
            <p:ph idx="1"/>
          </p:nvPr>
        </p:nvSpPr>
        <p:spPr/>
        <p:txBody>
          <a:bodyPr/>
          <a:lstStyle/>
          <a:p>
            <a:pPr marL="0" indent="0">
              <a:buNone/>
            </a:pPr>
            <a:r>
              <a:rPr lang="en-US" dirty="0" smtClean="0"/>
              <a:t>Project Execution (Performing the Work)</a:t>
            </a:r>
          </a:p>
          <a:p>
            <a:pPr lvl="1"/>
            <a:r>
              <a:rPr lang="en-US" dirty="0"/>
              <a:t>The Kickoff </a:t>
            </a:r>
            <a:r>
              <a:rPr lang="en-US" dirty="0" smtClean="0"/>
              <a:t>Meeting</a:t>
            </a:r>
          </a:p>
          <a:p>
            <a:pPr lvl="1"/>
            <a:r>
              <a:rPr lang="en-US" dirty="0"/>
              <a:t>Work Authorization </a:t>
            </a:r>
            <a:r>
              <a:rPr lang="en-US" dirty="0" smtClean="0"/>
              <a:t>System</a:t>
            </a:r>
            <a:endParaRPr lang="en-US" dirty="0"/>
          </a:p>
          <a:p>
            <a:pPr lvl="1"/>
            <a:r>
              <a:rPr lang="en-US" dirty="0"/>
              <a:t>Resource Assignment </a:t>
            </a:r>
            <a:r>
              <a:rPr lang="en-US" dirty="0" smtClean="0"/>
              <a:t>Matrix</a:t>
            </a:r>
          </a:p>
          <a:p>
            <a:pPr lvl="1"/>
            <a:r>
              <a:rPr lang="en-US" dirty="0"/>
              <a:t>Managing Conflict - Team Building</a:t>
            </a:r>
          </a:p>
          <a:p>
            <a:pPr lvl="3"/>
            <a:r>
              <a:rPr lang="en-US" i="1" dirty="0"/>
              <a:t>Interdependence of Team Members</a:t>
            </a:r>
          </a:p>
          <a:p>
            <a:pPr lvl="3"/>
            <a:r>
              <a:rPr lang="en-US" i="1" dirty="0"/>
              <a:t>Common Consensus</a:t>
            </a:r>
          </a:p>
          <a:p>
            <a:pPr lvl="3"/>
            <a:r>
              <a:rPr lang="en-US" i="1" dirty="0"/>
              <a:t>Group Work Commitment</a:t>
            </a:r>
          </a:p>
          <a:p>
            <a:pPr lvl="3"/>
            <a:r>
              <a:rPr lang="en-US" i="1" dirty="0"/>
              <a:t>Accountable as a Functional Unit</a:t>
            </a:r>
          </a:p>
          <a:p>
            <a:pPr lvl="3"/>
            <a:r>
              <a:rPr lang="en-US" i="1" dirty="0"/>
              <a:t>Acknowledgement of Conflict</a:t>
            </a:r>
          </a:p>
          <a:p>
            <a:pPr lvl="1"/>
            <a:endParaRPr lang="en-US" dirty="0"/>
          </a:p>
          <a:p>
            <a:pPr lvl="1"/>
            <a:endParaRPr lang="en-US" dirty="0"/>
          </a:p>
          <a:p>
            <a:pPr lvl="1"/>
            <a:endParaRPr lang="en-US" dirty="0"/>
          </a:p>
          <a:p>
            <a:pPr marL="0" indent="0">
              <a:buNone/>
            </a:pPr>
            <a:endParaRPr lang="en-US" dirty="0" smtClean="0"/>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2817175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Review Session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Project Monitoring and Controlling (Monitoring Progress)</a:t>
            </a:r>
          </a:p>
          <a:p>
            <a:r>
              <a:rPr lang="en-US" dirty="0"/>
              <a:t>Status Meetings</a:t>
            </a:r>
          </a:p>
          <a:p>
            <a:r>
              <a:rPr lang="en-US" dirty="0" smtClean="0"/>
              <a:t>Sample </a:t>
            </a:r>
            <a:r>
              <a:rPr lang="en-US" dirty="0"/>
              <a:t>RAG Report (Red Amber Green)</a:t>
            </a:r>
          </a:p>
          <a:p>
            <a:pPr marL="0" indent="0">
              <a:buNone/>
            </a:pPr>
            <a:endParaRPr lang="en-US" dirty="0" smtClean="0"/>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1686120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Review Session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Project Monitoring and Controlling (Monitoring Progress)</a:t>
            </a:r>
          </a:p>
          <a:p>
            <a:pPr lvl="1"/>
            <a:r>
              <a:rPr lang="en-US" dirty="0"/>
              <a:t>Change </a:t>
            </a:r>
            <a:r>
              <a:rPr lang="en-US" dirty="0" smtClean="0"/>
              <a:t>Management (Change </a:t>
            </a:r>
            <a:r>
              <a:rPr lang="en-US" dirty="0"/>
              <a:t>Control </a:t>
            </a:r>
            <a:r>
              <a:rPr lang="en-US" dirty="0" smtClean="0"/>
              <a:t>Boards)</a:t>
            </a:r>
          </a:p>
          <a:p>
            <a:pPr marL="0" indent="0">
              <a:buNone/>
            </a:pPr>
            <a:endParaRPr lang="en-US" dirty="0" smtClean="0"/>
          </a:p>
          <a:p>
            <a:pPr marL="0" indent="0">
              <a:buNone/>
            </a:pPr>
            <a:r>
              <a:rPr lang="en-US" dirty="0" smtClean="0"/>
              <a:t>Project </a:t>
            </a:r>
            <a:r>
              <a:rPr lang="en-US" dirty="0"/>
              <a:t>Closeout (Wrapping Up)</a:t>
            </a:r>
          </a:p>
          <a:p>
            <a:pPr lvl="1"/>
            <a:r>
              <a:rPr lang="en-US" dirty="0" smtClean="0"/>
              <a:t>Closeout (Doesn’t just happen at the end)</a:t>
            </a:r>
            <a:endParaRPr lang="en-US" dirty="0"/>
          </a:p>
          <a:p>
            <a:pPr lvl="1"/>
            <a:r>
              <a:rPr lang="en-US" dirty="0"/>
              <a:t>Contract </a:t>
            </a:r>
            <a:r>
              <a:rPr lang="en-US" dirty="0" smtClean="0"/>
              <a:t>Administration</a:t>
            </a:r>
          </a:p>
          <a:p>
            <a:pPr lvl="1"/>
            <a:r>
              <a:rPr lang="en-US" dirty="0"/>
              <a:t>Lessons Learned</a:t>
            </a:r>
          </a:p>
          <a:p>
            <a:pPr marL="457200" lvl="1" indent="0">
              <a:buNone/>
            </a:pPr>
            <a:endParaRPr lang="en-US" dirty="0"/>
          </a:p>
          <a:p>
            <a:pPr marL="0" indent="0">
              <a:buNone/>
            </a:pPr>
            <a:endParaRPr lang="en-US" dirty="0"/>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375553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Review Session</a:t>
            </a:r>
            <a:endParaRPr lang="en-US" dirty="0"/>
          </a:p>
        </p:txBody>
      </p:sp>
      <p:sp>
        <p:nvSpPr>
          <p:cNvPr id="3" name="Content Placeholder 2"/>
          <p:cNvSpPr>
            <a:spLocks noGrp="1"/>
          </p:cNvSpPr>
          <p:nvPr>
            <p:ph idx="1"/>
          </p:nvPr>
        </p:nvSpPr>
        <p:spPr/>
        <p:txBody>
          <a:bodyPr/>
          <a:lstStyle/>
          <a:p>
            <a:pPr marL="0" indent="0">
              <a:buNone/>
            </a:pPr>
            <a:r>
              <a:rPr lang="en-US" dirty="0" smtClean="0"/>
              <a:t>Project Documents</a:t>
            </a:r>
          </a:p>
          <a:p>
            <a:pPr lvl="1"/>
            <a:r>
              <a:rPr lang="en-US" dirty="0" smtClean="0"/>
              <a:t>Charter </a:t>
            </a:r>
            <a:r>
              <a:rPr lang="en-US" dirty="0"/>
              <a:t>Template</a:t>
            </a:r>
          </a:p>
          <a:p>
            <a:pPr lvl="1"/>
            <a:r>
              <a:rPr lang="en-US" dirty="0"/>
              <a:t>Communication Action Plan</a:t>
            </a:r>
          </a:p>
          <a:p>
            <a:pPr lvl="1"/>
            <a:r>
              <a:rPr lang="en-US" dirty="0"/>
              <a:t>Project Schedule</a:t>
            </a:r>
          </a:p>
          <a:p>
            <a:pPr lvl="1"/>
            <a:r>
              <a:rPr lang="en-US" dirty="0"/>
              <a:t>Responsibility Assignment Matrix</a:t>
            </a:r>
          </a:p>
          <a:p>
            <a:pPr lvl="1"/>
            <a:r>
              <a:rPr lang="en-US" dirty="0"/>
              <a:t>Kickoff Sample Agenda</a:t>
            </a:r>
          </a:p>
          <a:p>
            <a:pPr lvl="1"/>
            <a:r>
              <a:rPr lang="en-US" dirty="0"/>
              <a:t>Lessons Learned</a:t>
            </a:r>
          </a:p>
          <a:p>
            <a:endParaRPr lang="en-US" dirty="0" smtClean="0"/>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8938797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a:t>
            </a:r>
            <a:r>
              <a:rPr lang="en-US" dirty="0" smtClean="0"/>
              <a:t>Project Proposal Walkthrough</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pic>
        <p:nvPicPr>
          <p:cNvPr id="5" name="Picture 4"/>
          <p:cNvPicPr>
            <a:picLocks noChangeAspect="1"/>
          </p:cNvPicPr>
          <p:nvPr/>
        </p:nvPicPr>
        <p:blipFill>
          <a:blip r:embed="rId4"/>
          <a:stretch>
            <a:fillRect/>
          </a:stretch>
        </p:blipFill>
        <p:spPr>
          <a:xfrm>
            <a:off x="2214221" y="1541003"/>
            <a:ext cx="7324633" cy="5216598"/>
          </a:xfrm>
          <a:prstGeom prst="rect">
            <a:avLst/>
          </a:prstGeom>
        </p:spPr>
      </p:pic>
    </p:spTree>
    <p:extLst>
      <p:ext uri="{BB962C8B-B14F-4D97-AF65-F5344CB8AC3E}">
        <p14:creationId xmlns:p14="http://schemas.microsoft.com/office/powerpoint/2010/main" val="31563207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a:t>
            </a:r>
            <a:r>
              <a:rPr lang="en-US" dirty="0" smtClean="0"/>
              <a:t>Project Proposal Walkthrough</a:t>
            </a:r>
            <a:endParaRPr lang="en-US" dirty="0"/>
          </a:p>
        </p:txBody>
      </p:sp>
      <p:sp>
        <p:nvSpPr>
          <p:cNvPr id="3" name="Content Placeholder 2"/>
          <p:cNvSpPr>
            <a:spLocks noGrp="1"/>
          </p:cNvSpPr>
          <p:nvPr>
            <p:ph idx="1"/>
          </p:nvPr>
        </p:nvSpPr>
        <p:spPr>
          <a:xfrm>
            <a:off x="838200" y="1825625"/>
            <a:ext cx="9886406" cy="4351338"/>
          </a:xfrm>
        </p:spPr>
        <p:txBody>
          <a:bodyPr>
            <a:noAutofit/>
          </a:bodyPr>
          <a:lstStyle/>
          <a:p>
            <a:pPr marL="0" indent="0">
              <a:buNone/>
            </a:pPr>
            <a:r>
              <a:rPr lang="en-US" sz="2000" dirty="0" smtClean="0"/>
              <a:t>Executive Summary</a:t>
            </a:r>
          </a:p>
          <a:p>
            <a:r>
              <a:rPr lang="en-US" sz="1800" dirty="0" smtClean="0"/>
              <a:t>Please </a:t>
            </a:r>
            <a:r>
              <a:rPr lang="en-US" sz="1800" dirty="0"/>
              <a:t>provide a summary of the information detailed throughout this project proposal</a:t>
            </a:r>
            <a:r>
              <a:rPr lang="en-US" sz="1800" dirty="0" smtClean="0"/>
              <a:t>.</a:t>
            </a:r>
          </a:p>
          <a:p>
            <a:pPr marL="0" indent="0">
              <a:buNone/>
            </a:pPr>
            <a:r>
              <a:rPr lang="en-US" sz="2000" dirty="0" smtClean="0"/>
              <a:t>Statement </a:t>
            </a:r>
            <a:r>
              <a:rPr lang="en-US" sz="2000" dirty="0"/>
              <a:t>of Need</a:t>
            </a:r>
            <a:endParaRPr lang="en-US" sz="2000" dirty="0"/>
          </a:p>
          <a:p>
            <a:r>
              <a:rPr lang="en-US" sz="1800" dirty="0" smtClean="0"/>
              <a:t>Discuss </a:t>
            </a:r>
            <a:r>
              <a:rPr lang="en-US" sz="1800" dirty="0"/>
              <a:t>the needs or opportunities to be addressed by this project. In your discussion, describe and position these needs or opportunities within the context of your organizational environment. Internal factors, as well as external ones, should be considered. </a:t>
            </a:r>
            <a:endParaRPr lang="en-US" sz="1800" dirty="0"/>
          </a:p>
          <a:p>
            <a:pPr marL="0" indent="0">
              <a:buNone/>
            </a:pPr>
            <a:r>
              <a:rPr lang="en-US" sz="2000" dirty="0" smtClean="0"/>
              <a:t>Project </a:t>
            </a:r>
            <a:r>
              <a:rPr lang="en-US" sz="2000" dirty="0"/>
              <a:t>Goals</a:t>
            </a:r>
            <a:endParaRPr lang="en-US" sz="2000" dirty="0"/>
          </a:p>
          <a:p>
            <a:r>
              <a:rPr lang="en-US" sz="1800" dirty="0" smtClean="0"/>
              <a:t>Identify </a:t>
            </a:r>
            <a:r>
              <a:rPr lang="en-US" sz="1800" dirty="0"/>
              <a:t>the goals of the project. Discuss what is to be achieved and the expected/desired outcomes of this project. </a:t>
            </a:r>
            <a:endParaRPr lang="en-US" sz="1800" dirty="0" smtClean="0"/>
          </a:p>
          <a:p>
            <a:pPr marL="0" indent="0">
              <a:buNone/>
            </a:pPr>
            <a:r>
              <a:rPr lang="en-US" sz="2000" dirty="0" smtClean="0"/>
              <a:t>Constraints</a:t>
            </a:r>
            <a:endParaRPr lang="en-US" sz="2000" dirty="0"/>
          </a:p>
          <a:p>
            <a:r>
              <a:rPr lang="en-US" sz="1800" dirty="0" smtClean="0"/>
              <a:t>Talk </a:t>
            </a:r>
            <a:r>
              <a:rPr lang="en-US" sz="1800" dirty="0"/>
              <a:t>about constraints that could affect the development, implementation, and/or end outcomes of this project. Consider such factors as experience, knowledge, skill sets, budgetary resources, time, competitive environment, and existing investments. </a:t>
            </a:r>
            <a:endParaRPr lang="en-US" sz="1800" dirty="0" smtClean="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4101553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a:t>
            </a:r>
            <a:r>
              <a:rPr lang="en-US" dirty="0" smtClean="0"/>
              <a:t>Project Proposal Walkthrough</a:t>
            </a:r>
            <a:endParaRPr lang="en-US" dirty="0"/>
          </a:p>
        </p:txBody>
      </p:sp>
      <p:sp>
        <p:nvSpPr>
          <p:cNvPr id="3" name="Content Placeholder 2"/>
          <p:cNvSpPr>
            <a:spLocks noGrp="1"/>
          </p:cNvSpPr>
          <p:nvPr>
            <p:ph idx="1"/>
          </p:nvPr>
        </p:nvSpPr>
        <p:spPr>
          <a:xfrm>
            <a:off x="838200" y="1825625"/>
            <a:ext cx="9886406" cy="4351338"/>
          </a:xfrm>
        </p:spPr>
        <p:txBody>
          <a:bodyPr>
            <a:normAutofit fontScale="92500" lnSpcReduction="10000"/>
          </a:bodyPr>
          <a:lstStyle/>
          <a:p>
            <a:pPr marL="0" indent="0">
              <a:buNone/>
            </a:pPr>
            <a:r>
              <a:rPr lang="en-US" sz="2000" dirty="0"/>
              <a:t>Requirements</a:t>
            </a:r>
            <a:endParaRPr lang="en-US" sz="1800" dirty="0"/>
          </a:p>
          <a:p>
            <a:r>
              <a:rPr lang="en-US" sz="1900" dirty="0"/>
              <a:t>Given your operational context, describe what needs to be in place during the project and afterwards in order for the project to be successful. In your discussion, consider the constraints you identified above and, if necessary, define requirements to compensate for constraints.</a:t>
            </a:r>
          </a:p>
          <a:p>
            <a:pPr marL="0" indent="0">
              <a:buNone/>
            </a:pPr>
            <a:r>
              <a:rPr lang="en-US" sz="2000" dirty="0" smtClean="0"/>
              <a:t>Time </a:t>
            </a:r>
            <a:r>
              <a:rPr lang="en-US" sz="2000" dirty="0"/>
              <a:t>vs. Relevancy</a:t>
            </a:r>
          </a:p>
          <a:p>
            <a:r>
              <a:rPr lang="en-US" sz="1800" dirty="0" smtClean="0"/>
              <a:t>In </a:t>
            </a:r>
            <a:r>
              <a:rPr lang="en-US" sz="1800" dirty="0"/>
              <a:t>order for this project to be relevant within your operation, satisfy the needs and opportunities defined, and achieve stated project goals, what would be the desired timeline for the </a:t>
            </a:r>
            <a:r>
              <a:rPr lang="en-US" sz="1800" dirty="0" smtClean="0"/>
              <a:t>project? What </a:t>
            </a:r>
            <a:r>
              <a:rPr lang="en-US" sz="1800" dirty="0"/>
              <a:t>do you think is the longevity or useful life of the solution? </a:t>
            </a:r>
          </a:p>
          <a:p>
            <a:pPr marL="0" indent="0">
              <a:buNone/>
            </a:pPr>
            <a:r>
              <a:rPr lang="en-US" sz="2000" dirty="0" smtClean="0"/>
              <a:t>Impact</a:t>
            </a:r>
            <a:r>
              <a:rPr lang="en-US" sz="2000" dirty="0"/>
              <a:t>: Costs &amp; Risks</a:t>
            </a:r>
          </a:p>
          <a:p>
            <a:r>
              <a:rPr lang="en-US" sz="1800" dirty="0" smtClean="0"/>
              <a:t>Discuss </a:t>
            </a:r>
            <a:r>
              <a:rPr lang="en-US" sz="1800" dirty="0"/>
              <a:t>the expected impact of the project and its expected outcomes. Provide detail on expected and potential costs and risks.  Also, consider both one-time as well as on-going costs and risks (i.e., maintenance and support). Wherever possible, quantify the impact of the solution. </a:t>
            </a:r>
          </a:p>
          <a:p>
            <a:r>
              <a:rPr lang="en-US" sz="1800" dirty="0" smtClean="0"/>
              <a:t>In </a:t>
            </a:r>
            <a:r>
              <a:rPr lang="en-US" sz="1800" dirty="0"/>
              <a:t>your discussion speak to the following areas of impact: (1) positioning to take advantage of other opportunities; (2) effect on business processes and workflow; (3) staffing (number of staff required, training, redefinition of roles); (4) effect on client base/end users; (5) budget (i.e., incremental costs needed; potential savings); (6) competitive advantage or standing.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20745498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a:t>
            </a:r>
            <a:r>
              <a:rPr lang="en-US" dirty="0" smtClean="0"/>
              <a:t>Project Proposal Walkthrough</a:t>
            </a:r>
            <a:endParaRPr lang="en-US" dirty="0"/>
          </a:p>
        </p:txBody>
      </p:sp>
      <p:sp>
        <p:nvSpPr>
          <p:cNvPr id="3" name="Content Placeholder 2"/>
          <p:cNvSpPr>
            <a:spLocks noGrp="1"/>
          </p:cNvSpPr>
          <p:nvPr>
            <p:ph idx="1"/>
          </p:nvPr>
        </p:nvSpPr>
        <p:spPr>
          <a:xfrm>
            <a:off x="838200" y="1825625"/>
            <a:ext cx="9886406" cy="4351338"/>
          </a:xfrm>
        </p:spPr>
        <p:txBody>
          <a:bodyPr>
            <a:normAutofit/>
          </a:bodyPr>
          <a:lstStyle/>
          <a:p>
            <a:pPr marL="0" indent="0">
              <a:buNone/>
            </a:pPr>
            <a:r>
              <a:rPr lang="en-US" sz="2000" dirty="0" smtClean="0"/>
              <a:t>Impact</a:t>
            </a:r>
            <a:r>
              <a:rPr lang="en-US" sz="2000" dirty="0"/>
              <a:t>: Benefits &amp; Opportunities</a:t>
            </a:r>
          </a:p>
          <a:p>
            <a:r>
              <a:rPr lang="en-US" sz="1800" dirty="0" smtClean="0"/>
              <a:t>Discuss </a:t>
            </a:r>
            <a:r>
              <a:rPr lang="en-US" sz="1800" dirty="0"/>
              <a:t>the expected impact of the project and its expected outcomes. Provide detail on expected and potential benefits and opportunities. Wherever possible, quantify the impact of the solution. </a:t>
            </a:r>
          </a:p>
          <a:p>
            <a:r>
              <a:rPr lang="en-US" sz="1800" dirty="0" smtClean="0"/>
              <a:t>In </a:t>
            </a:r>
            <a:r>
              <a:rPr lang="en-US" sz="1800" dirty="0"/>
              <a:t>your discussion talk about the following areas of impact: (1) positioning to take advantage of other opportunities; (2) effect on business processes and workflow; (3) staffing (number of staff required, training, redefinition of roles); (4) effect on client base/end users; (5) budget (i.e., incremental costs needed; potential savings); (6) competitive advantage or standing. </a:t>
            </a:r>
          </a:p>
          <a:p>
            <a:pPr marL="0" indent="0">
              <a:buNone/>
            </a:pPr>
            <a:r>
              <a:rPr lang="en-US" sz="2000" dirty="0" smtClean="0"/>
              <a:t>Alternative </a:t>
            </a:r>
            <a:r>
              <a:rPr lang="en-US" sz="2000" dirty="0"/>
              <a:t>Impact</a:t>
            </a:r>
          </a:p>
          <a:p>
            <a:r>
              <a:rPr lang="en-US" sz="1800" dirty="0" smtClean="0"/>
              <a:t>Using </a:t>
            </a:r>
            <a:r>
              <a:rPr lang="en-US" sz="1800" dirty="0"/>
              <a:t>the discussion points above in the Impact section, describe the alternative impact on your unit and its constituents if this project is not pursued?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1561827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Schedule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66830769"/>
              </p:ext>
            </p:extLst>
          </p:nvPr>
        </p:nvGraphicFramePr>
        <p:xfrm>
          <a:off x="838199" y="1825625"/>
          <a:ext cx="8577944" cy="2595880"/>
        </p:xfrm>
        <a:graphic>
          <a:graphicData uri="http://schemas.openxmlformats.org/drawingml/2006/table">
            <a:tbl>
              <a:tblPr firstRow="1" bandRow="1">
                <a:tableStyleId>{93296810-A885-4BE3-A3E7-6D5BEEA58F35}</a:tableStyleId>
              </a:tblPr>
              <a:tblGrid>
                <a:gridCol w="2840183"/>
                <a:gridCol w="1040575"/>
                <a:gridCol w="4697186"/>
              </a:tblGrid>
              <a:tr h="370840">
                <a:tc>
                  <a:txBody>
                    <a:bodyPr/>
                    <a:lstStyle/>
                    <a:p>
                      <a:r>
                        <a:rPr lang="en-US" dirty="0" smtClean="0"/>
                        <a:t>Agenda</a:t>
                      </a:r>
                      <a:endParaRPr lang="en-US" dirty="0"/>
                    </a:p>
                  </a:txBody>
                  <a:tcPr/>
                </a:tc>
                <a:tc>
                  <a:txBody>
                    <a:bodyPr/>
                    <a:lstStyle/>
                    <a:p>
                      <a:r>
                        <a:rPr lang="en-US" dirty="0" smtClean="0"/>
                        <a:t>Time</a:t>
                      </a:r>
                      <a:endParaRPr lang="en-US" dirty="0"/>
                    </a:p>
                  </a:txBody>
                  <a:tcPr/>
                </a:tc>
                <a:tc>
                  <a:txBody>
                    <a:bodyPr/>
                    <a:lstStyle/>
                    <a:p>
                      <a:r>
                        <a:rPr lang="en-US" dirty="0" smtClean="0"/>
                        <a:t>Notes</a:t>
                      </a:r>
                      <a:endParaRPr lang="en-US" dirty="0"/>
                    </a:p>
                  </a:txBody>
                  <a:tcPr/>
                </a:tc>
              </a:tr>
              <a:tr h="370840">
                <a:tc>
                  <a:txBody>
                    <a:bodyPr/>
                    <a:lstStyle/>
                    <a:p>
                      <a:r>
                        <a:rPr lang="en-US" dirty="0" smtClean="0"/>
                        <a:t>Introduction</a:t>
                      </a:r>
                    </a:p>
                  </a:txBody>
                  <a:tcPr/>
                </a:tc>
                <a:tc>
                  <a:txBody>
                    <a:bodyPr/>
                    <a:lstStyle/>
                    <a:p>
                      <a:r>
                        <a:rPr lang="en-US" dirty="0" smtClean="0"/>
                        <a:t>930am</a:t>
                      </a:r>
                      <a:endParaRPr lang="en-US" dirty="0"/>
                    </a:p>
                  </a:txBody>
                  <a:tcPr/>
                </a:tc>
                <a:tc>
                  <a:txBody>
                    <a:bodyPr/>
                    <a:lstStyle/>
                    <a:p>
                      <a:r>
                        <a:rPr lang="en-US" dirty="0" smtClean="0"/>
                        <a:t>Session overview</a:t>
                      </a:r>
                      <a:endParaRPr lang="en-US" dirty="0"/>
                    </a:p>
                  </a:txBody>
                  <a:tcPr/>
                </a:tc>
              </a:tr>
              <a:tr h="370840">
                <a:tc>
                  <a:txBody>
                    <a:bodyPr/>
                    <a:lstStyle/>
                    <a:p>
                      <a:r>
                        <a:rPr lang="en-US" dirty="0" smtClean="0"/>
                        <a:t>PM101</a:t>
                      </a:r>
                      <a:r>
                        <a:rPr lang="en-US" baseline="0" dirty="0" smtClean="0"/>
                        <a:t> Review</a:t>
                      </a:r>
                      <a:endParaRPr lang="en-US" dirty="0" smtClean="0"/>
                    </a:p>
                  </a:txBody>
                  <a:tcPr/>
                </a:tc>
                <a:tc>
                  <a:txBody>
                    <a:bodyPr/>
                    <a:lstStyle/>
                    <a:p>
                      <a:r>
                        <a:rPr lang="en-US" dirty="0" smtClean="0"/>
                        <a:t>940am</a:t>
                      </a:r>
                      <a:endParaRPr lang="en-US" dirty="0"/>
                    </a:p>
                  </a:txBody>
                  <a:tcPr/>
                </a:tc>
                <a:tc>
                  <a:txBody>
                    <a:bodyPr/>
                    <a:lstStyle/>
                    <a:p>
                      <a:r>
                        <a:rPr lang="en-US" dirty="0" smtClean="0"/>
                        <a:t>Key Concepts</a:t>
                      </a:r>
                      <a:r>
                        <a:rPr lang="en-US" baseline="0" dirty="0" smtClean="0"/>
                        <a:t> and Documents</a:t>
                      </a:r>
                      <a:endParaRPr lang="en-US" dirty="0"/>
                    </a:p>
                  </a:txBody>
                  <a:tcPr/>
                </a:tc>
              </a:tr>
              <a:tr h="370840">
                <a:tc>
                  <a:txBody>
                    <a:bodyPr/>
                    <a:lstStyle/>
                    <a:p>
                      <a:r>
                        <a:rPr lang="en-US" dirty="0" smtClean="0"/>
                        <a:t>Your Project Proposal</a:t>
                      </a:r>
                    </a:p>
                  </a:txBody>
                  <a:tcPr/>
                </a:tc>
                <a:tc>
                  <a:txBody>
                    <a:bodyPr/>
                    <a:lstStyle/>
                    <a:p>
                      <a:r>
                        <a:rPr lang="en-US" dirty="0" smtClean="0"/>
                        <a:t>1010am</a:t>
                      </a:r>
                      <a:endParaRPr lang="en-US" dirty="0"/>
                    </a:p>
                  </a:txBody>
                  <a:tcPr/>
                </a:tc>
                <a:tc>
                  <a:txBody>
                    <a:bodyPr/>
                    <a:lstStyle/>
                    <a:p>
                      <a:r>
                        <a:rPr lang="en-US" dirty="0" smtClean="0"/>
                        <a:t>Go over components of a Project</a:t>
                      </a:r>
                      <a:r>
                        <a:rPr lang="en-US" baseline="0" dirty="0" smtClean="0"/>
                        <a:t> Proposal</a:t>
                      </a:r>
                      <a:endParaRPr lang="en-US" dirty="0"/>
                    </a:p>
                  </a:txBody>
                  <a:tcPr/>
                </a:tc>
              </a:tr>
              <a:tr h="370840">
                <a:tc>
                  <a:txBody>
                    <a:bodyPr/>
                    <a:lstStyle/>
                    <a:p>
                      <a:r>
                        <a:rPr lang="en-US" dirty="0" smtClean="0"/>
                        <a:t>Sample Project Submission</a:t>
                      </a:r>
                    </a:p>
                  </a:txBody>
                  <a:tcPr/>
                </a:tc>
                <a:tc>
                  <a:txBody>
                    <a:bodyPr/>
                    <a:lstStyle/>
                    <a:p>
                      <a:r>
                        <a:rPr lang="en-US" dirty="0" smtClean="0"/>
                        <a:t>1030am</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"Discovery Day" sample submission</a:t>
                      </a:r>
                      <a:endParaRPr lang="en-US" dirty="0" smtClean="0"/>
                    </a:p>
                  </a:txBody>
                  <a:tcPr/>
                </a:tc>
              </a:tr>
              <a:tr h="370840">
                <a:tc>
                  <a:txBody>
                    <a:bodyPr/>
                    <a:lstStyle/>
                    <a:p>
                      <a:r>
                        <a:rPr lang="en-US" dirty="0" smtClean="0"/>
                        <a:t>Next </a:t>
                      </a:r>
                      <a:r>
                        <a:rPr lang="en-US" dirty="0" smtClean="0"/>
                        <a:t>Steps + Q&amp;A</a:t>
                      </a:r>
                      <a:endParaRPr lang="en-US" dirty="0" smtClean="0"/>
                    </a:p>
                  </a:txBody>
                  <a:tcPr/>
                </a:tc>
                <a:tc>
                  <a:txBody>
                    <a:bodyPr/>
                    <a:lstStyle/>
                    <a:p>
                      <a:r>
                        <a:rPr lang="en-US" dirty="0" smtClean="0"/>
                        <a:t>1130am</a:t>
                      </a:r>
                      <a:endParaRPr lang="en-US" dirty="0"/>
                    </a:p>
                  </a:txBody>
                  <a:tcPr/>
                </a:tc>
                <a:tc>
                  <a:txBody>
                    <a:bodyPr/>
                    <a:lstStyle/>
                    <a:p>
                      <a:endParaRPr lang="en-US" dirty="0"/>
                    </a:p>
                  </a:txBody>
                  <a:tcPr/>
                </a:tc>
              </a:tr>
              <a:tr h="370840">
                <a:tc>
                  <a:txBody>
                    <a:bodyPr/>
                    <a:lstStyle/>
                    <a:p>
                      <a:r>
                        <a:rPr lang="en-US" dirty="0" smtClean="0"/>
                        <a:t>Conclusion</a:t>
                      </a:r>
                      <a:endParaRPr lang="en-US" dirty="0" smtClean="0"/>
                    </a:p>
                  </a:txBody>
                  <a:tcPr/>
                </a:tc>
                <a:tc>
                  <a:txBody>
                    <a:bodyPr/>
                    <a:lstStyle/>
                    <a:p>
                      <a:r>
                        <a:rPr lang="en-US" dirty="0" smtClean="0"/>
                        <a:t>12pm</a:t>
                      </a:r>
                      <a:endParaRPr lang="en-US" dirty="0"/>
                    </a:p>
                  </a:txBody>
                  <a:tcPr/>
                </a:tc>
                <a:tc>
                  <a:txBody>
                    <a:bodyPr/>
                    <a:lstStyle/>
                    <a:p>
                      <a:endParaRPr lang="en-US" dirty="0"/>
                    </a:p>
                  </a:txBody>
                  <a:tcPr/>
                </a:tc>
              </a:tr>
            </a:tbl>
          </a:graphicData>
        </a:graphic>
      </p:graphicFrame>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103053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a:t>
            </a:r>
            <a:r>
              <a:rPr lang="en-US" dirty="0" smtClean="0"/>
              <a:t>Project Proposal Walkthrough</a:t>
            </a:r>
            <a:endParaRPr lang="en-US" dirty="0"/>
          </a:p>
        </p:txBody>
      </p:sp>
      <p:sp>
        <p:nvSpPr>
          <p:cNvPr id="3" name="Content Placeholder 2"/>
          <p:cNvSpPr>
            <a:spLocks noGrp="1"/>
          </p:cNvSpPr>
          <p:nvPr>
            <p:ph idx="1"/>
          </p:nvPr>
        </p:nvSpPr>
        <p:spPr>
          <a:xfrm>
            <a:off x="838200" y="1825625"/>
            <a:ext cx="9886406" cy="4351338"/>
          </a:xfrm>
        </p:spPr>
        <p:txBody>
          <a:bodyPr>
            <a:normAutofit/>
          </a:bodyPr>
          <a:lstStyle/>
          <a:p>
            <a:pPr marL="0" indent="0">
              <a:buNone/>
            </a:pPr>
            <a:r>
              <a:rPr lang="en-US" sz="2000" dirty="0"/>
              <a:t>Project Fit</a:t>
            </a:r>
            <a:endParaRPr lang="en-US" sz="2000" dirty="0"/>
          </a:p>
          <a:p>
            <a:r>
              <a:rPr lang="en-US" sz="1800" dirty="0" smtClean="0"/>
              <a:t>Discuss </a:t>
            </a:r>
            <a:r>
              <a:rPr lang="en-US" sz="1800" dirty="0"/>
              <a:t>how this project fits within the strategies defined by your unit. How does this project align with your local unit’s objectives and mission? Do you see potential opportunities for this project to benefit other functional areas within the organization or across the University?</a:t>
            </a:r>
            <a:endParaRPr lang="en-US" sz="1800" dirty="0"/>
          </a:p>
          <a:p>
            <a:pPr marL="0" indent="0">
              <a:buNone/>
            </a:pPr>
            <a:r>
              <a:rPr lang="en-US" sz="2000" dirty="0" smtClean="0"/>
              <a:t>Evaluation </a:t>
            </a:r>
            <a:r>
              <a:rPr lang="en-US" sz="2000" dirty="0"/>
              <a:t>and Measurement</a:t>
            </a:r>
            <a:endParaRPr lang="en-US" sz="2000" dirty="0"/>
          </a:p>
          <a:p>
            <a:r>
              <a:rPr lang="en-US" sz="1700" dirty="0" smtClean="0"/>
              <a:t>Propose </a:t>
            </a:r>
            <a:r>
              <a:rPr lang="en-US" sz="1700" dirty="0"/>
              <a:t>criteria that might be used in defining and evaluating the success of this project and its end outcomes. What measurement standards are available to determine if the project is a success and the impact of its end outcomes?  What benchmarks can be set </a:t>
            </a:r>
            <a:r>
              <a:rPr lang="en-US" sz="1700" dirty="0" smtClean="0"/>
              <a:t>up </a:t>
            </a:r>
            <a:r>
              <a:rPr lang="en-US" sz="1700" dirty="0"/>
              <a:t>to determine the short-term and long-term efficacy of the project? Consider in your discussion the goals, requirements, and impact defined above</a:t>
            </a:r>
            <a:r>
              <a:rPr lang="en-US" sz="1700" dirty="0" smtClean="0"/>
              <a:t>.</a:t>
            </a:r>
            <a:endParaRPr lang="en-US" sz="17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23363324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a:t>
            </a:r>
            <a:r>
              <a:rPr lang="en-US" dirty="0" smtClean="0"/>
              <a:t>Project Proposal Walkthrough</a:t>
            </a:r>
            <a:endParaRPr lang="en-US" dirty="0"/>
          </a:p>
        </p:txBody>
      </p:sp>
      <p:sp>
        <p:nvSpPr>
          <p:cNvPr id="3" name="Content Placeholder 2"/>
          <p:cNvSpPr>
            <a:spLocks noGrp="1"/>
          </p:cNvSpPr>
          <p:nvPr>
            <p:ph idx="1"/>
          </p:nvPr>
        </p:nvSpPr>
        <p:spPr>
          <a:xfrm>
            <a:off x="838200" y="1825625"/>
            <a:ext cx="9886406" cy="4351338"/>
          </a:xfrm>
        </p:spPr>
        <p:txBody>
          <a:bodyPr>
            <a:normAutofit/>
          </a:bodyPr>
          <a:lstStyle/>
          <a:p>
            <a:pPr marL="0" indent="0">
              <a:buNone/>
            </a:pPr>
            <a:r>
              <a:rPr lang="en-US" sz="2000" dirty="0" smtClean="0"/>
              <a:t>Potential </a:t>
            </a:r>
            <a:r>
              <a:rPr lang="en-US" sz="2000" dirty="0"/>
              <a:t>Solution </a:t>
            </a:r>
            <a:endParaRPr lang="en-US" sz="2000" dirty="0"/>
          </a:p>
          <a:p>
            <a:r>
              <a:rPr lang="en-US" sz="1800" dirty="0" smtClean="0"/>
              <a:t>At </a:t>
            </a:r>
            <a:r>
              <a:rPr lang="en-US" sz="1800" dirty="0"/>
              <a:t>a high level, describe a potential solution that would satisfy the goals and requirements defined above.</a:t>
            </a:r>
            <a:endParaRPr lang="en-US" sz="1800" dirty="0"/>
          </a:p>
          <a:p>
            <a:pPr marL="0" indent="0">
              <a:buNone/>
            </a:pPr>
            <a:r>
              <a:rPr lang="en-US" sz="2000" dirty="0" smtClean="0"/>
              <a:t>Alternative </a:t>
            </a:r>
            <a:r>
              <a:rPr lang="en-US" sz="2000" dirty="0"/>
              <a:t>Solutions</a:t>
            </a:r>
            <a:endParaRPr lang="en-US" sz="2000" dirty="0"/>
          </a:p>
          <a:p>
            <a:r>
              <a:rPr lang="en-US" sz="1800" dirty="0" smtClean="0"/>
              <a:t>Do </a:t>
            </a:r>
            <a:r>
              <a:rPr lang="en-US" sz="1800" dirty="0"/>
              <a:t>you know of any alternative solutions that satisfy the goals and requirements of this project (either fully or partially)? If so, have they been explored?  Discuss why this proposal has been submitted in lieu of alternative solutions.</a:t>
            </a:r>
            <a:endParaRPr lang="en-US" sz="1800" dirty="0"/>
          </a:p>
          <a:p>
            <a:pPr marL="0" indent="0">
              <a:buNone/>
            </a:pPr>
            <a:r>
              <a:rPr lang="en-US" sz="2000" dirty="0" smtClean="0"/>
              <a:t>Contingency </a:t>
            </a:r>
            <a:r>
              <a:rPr lang="en-US" sz="2000" dirty="0"/>
              <a:t>Plan </a:t>
            </a:r>
            <a:endParaRPr lang="en-US" sz="2000" dirty="0"/>
          </a:p>
          <a:p>
            <a:r>
              <a:rPr lang="en-US" sz="1800" dirty="0" smtClean="0"/>
              <a:t>If </a:t>
            </a:r>
            <a:r>
              <a:rPr lang="en-US" sz="1800" dirty="0"/>
              <a:t>the proposed project is critical to your operations, please discuss what contingency plans could be put into place in the event that the project or its end outcomes are not successful</a:t>
            </a:r>
            <a:r>
              <a:rPr lang="en-US" dirty="0"/>
              <a:t>.</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35915065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a:t>
            </a:r>
            <a:r>
              <a:rPr lang="en-US" dirty="0" smtClean="0"/>
              <a:t>Sample Proposal</a:t>
            </a:r>
            <a:endParaRPr lang="en-US" dirty="0"/>
          </a:p>
        </p:txBody>
      </p:sp>
      <p:sp>
        <p:nvSpPr>
          <p:cNvPr id="3" name="Content Placeholder 2"/>
          <p:cNvSpPr>
            <a:spLocks noGrp="1"/>
          </p:cNvSpPr>
          <p:nvPr>
            <p:ph idx="1"/>
          </p:nvPr>
        </p:nvSpPr>
        <p:spPr>
          <a:xfrm>
            <a:off x="838200" y="1825625"/>
            <a:ext cx="9886406" cy="4351338"/>
          </a:xfrm>
        </p:spPr>
        <p:txBody>
          <a:bodyPr>
            <a:normAutofit/>
          </a:bodyPr>
          <a:lstStyle/>
          <a:p>
            <a:pPr marL="0" indent="0">
              <a:buNone/>
            </a:pPr>
            <a:r>
              <a:rPr lang="en-US" dirty="0" smtClean="0"/>
              <a:t>Title: "Discovery </a:t>
            </a:r>
            <a:r>
              <a:rPr lang="en-US" dirty="0"/>
              <a:t>Day" by the Monroe Township Public Library: </a:t>
            </a:r>
          </a:p>
          <a:p>
            <a:pPr marL="0" indent="0">
              <a:buNone/>
            </a:pPr>
            <a:r>
              <a:rPr lang="en-US" b="1" i="1" dirty="0"/>
              <a:t>​</a:t>
            </a:r>
            <a:r>
              <a:rPr lang="en-US" i="1" dirty="0"/>
              <a:t>Description: </a:t>
            </a:r>
            <a:endParaRPr lang="en-US" dirty="0"/>
          </a:p>
          <a:p>
            <a:pPr lvl="1"/>
            <a:r>
              <a:rPr lang="en-US" dirty="0" smtClean="0"/>
              <a:t>A </a:t>
            </a:r>
            <a:r>
              <a:rPr lang="en-US" dirty="0"/>
              <a:t>day for patrons to come and discover a new skill such as how to make coffee using a French press or how to sew on a button, etc. We will have different “skill stations” throughout the library</a:t>
            </a:r>
            <a:endParaRPr lang="en-US" dirty="0"/>
          </a:p>
          <a:p>
            <a:pPr marL="0" indent="0">
              <a:buNone/>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26049716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a:t>
            </a:r>
            <a:r>
              <a:rPr lang="en-US" dirty="0" smtClean="0"/>
              <a:t>Q&amp;A </a:t>
            </a:r>
            <a:endParaRPr lang="en-US" dirty="0"/>
          </a:p>
        </p:txBody>
      </p:sp>
      <p:sp>
        <p:nvSpPr>
          <p:cNvPr id="3" name="Content Placeholder 2"/>
          <p:cNvSpPr>
            <a:spLocks noGrp="1"/>
          </p:cNvSpPr>
          <p:nvPr>
            <p:ph idx="1"/>
          </p:nvPr>
        </p:nvSpPr>
        <p:spPr>
          <a:xfrm>
            <a:off x="838200" y="1825625"/>
            <a:ext cx="9886406" cy="4351338"/>
          </a:xfrm>
        </p:spPr>
        <p:txBody>
          <a:bodyPr>
            <a:normAutofit/>
          </a:bodyPr>
          <a:lstStyle/>
          <a:p>
            <a:pPr marL="0" indent="0">
              <a:buNone/>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433563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Review Session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Project Initiation (Starting a Project</a:t>
            </a:r>
            <a:r>
              <a:rPr lang="en-US" dirty="0" smtClean="0"/>
              <a:t>)</a:t>
            </a:r>
          </a:p>
          <a:p>
            <a:pPr marL="0" indent="0">
              <a:buNone/>
            </a:pPr>
            <a:r>
              <a:rPr lang="en-US" dirty="0" smtClean="0"/>
              <a:t>Project Planning (Getting Organized)</a:t>
            </a:r>
          </a:p>
          <a:p>
            <a:pPr marL="0" indent="0">
              <a:buNone/>
            </a:pPr>
            <a:r>
              <a:rPr lang="en-US" dirty="0" smtClean="0"/>
              <a:t>Project Execution (Performing the Work)</a:t>
            </a:r>
          </a:p>
          <a:p>
            <a:pPr marL="0" indent="0">
              <a:buNone/>
            </a:pPr>
            <a:r>
              <a:rPr lang="en-US" dirty="0" smtClean="0"/>
              <a:t>Project Monitoring (Monitoring Progress)</a:t>
            </a:r>
          </a:p>
          <a:p>
            <a:pPr marL="0" indent="0">
              <a:buNone/>
            </a:pPr>
            <a:r>
              <a:rPr lang="en-US" dirty="0" smtClean="0"/>
              <a:t>Project Closing (Closing Out)</a:t>
            </a:r>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2136948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Review Session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Project Initiation (Starting a Project)</a:t>
            </a:r>
          </a:p>
          <a:p>
            <a:pPr marL="457200" lvl="1" indent="0">
              <a:buNone/>
            </a:pPr>
            <a:r>
              <a:rPr lang="en-US" dirty="0" smtClean="0"/>
              <a:t>Project </a:t>
            </a:r>
            <a:r>
              <a:rPr lang="en-US" dirty="0" smtClean="0"/>
              <a:t>Definition (Temporary, Unique, Coordinated Undertaking)</a:t>
            </a:r>
            <a:endParaRPr lang="en-US" dirty="0" smtClean="0"/>
          </a:p>
          <a:p>
            <a:pPr marL="457200" lvl="1" indent="0">
              <a:buNone/>
            </a:pPr>
            <a:r>
              <a:rPr lang="en-US" dirty="0" smtClean="0"/>
              <a:t>Business </a:t>
            </a:r>
            <a:r>
              <a:rPr lang="en-US" dirty="0"/>
              <a:t>Need</a:t>
            </a:r>
          </a:p>
          <a:p>
            <a:pPr marL="457200" lvl="1" indent="0">
              <a:buNone/>
            </a:pPr>
            <a:r>
              <a:rPr lang="en-US" dirty="0" smtClean="0"/>
              <a:t>Project </a:t>
            </a:r>
            <a:r>
              <a:rPr lang="en-US" dirty="0"/>
              <a:t>Justification</a:t>
            </a:r>
          </a:p>
          <a:p>
            <a:pPr marL="457200" lvl="1" indent="0">
              <a:buNone/>
            </a:pPr>
            <a:r>
              <a:rPr lang="en-US" dirty="0" smtClean="0"/>
              <a:t>Product Description/Deliverables</a:t>
            </a:r>
          </a:p>
          <a:p>
            <a:pPr marL="457200" lvl="1" indent="0">
              <a:buNone/>
            </a:pPr>
            <a:r>
              <a:rPr lang="en-US" dirty="0"/>
              <a:t>Stakeholders</a:t>
            </a:r>
          </a:p>
          <a:p>
            <a:pPr marL="457200" lvl="1" indent="0">
              <a:buNone/>
            </a:pPr>
            <a:r>
              <a:rPr lang="en-US" dirty="0"/>
              <a:t>Constraints</a:t>
            </a:r>
          </a:p>
          <a:p>
            <a:pPr marL="457200" lvl="1" indent="0">
              <a:buNone/>
            </a:pPr>
            <a:r>
              <a:rPr lang="en-US" dirty="0"/>
              <a:t>Assumptions</a:t>
            </a:r>
          </a:p>
          <a:p>
            <a:pPr marL="457200" lvl="1" indent="0">
              <a:buNone/>
            </a:pPr>
            <a:r>
              <a:rPr lang="en-US" dirty="0" smtClean="0"/>
              <a:t>Signoff</a:t>
            </a:r>
          </a:p>
          <a:p>
            <a:pPr marL="457200" lvl="1" indent="0">
              <a:buNone/>
            </a:pPr>
            <a:r>
              <a:rPr lang="en-US" b="1" i="1" dirty="0"/>
              <a:t>Project Charter Walkthrough</a:t>
            </a:r>
          </a:p>
          <a:p>
            <a:pPr marL="457200" lvl="1" indent="0">
              <a:buNone/>
            </a:pPr>
            <a:endParaRPr lang="en-US" dirty="0"/>
          </a:p>
          <a:p>
            <a:pPr lvl="1"/>
            <a:endParaRPr lang="en-US" dirty="0" smtClean="0"/>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363029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Review Session</a:t>
            </a:r>
            <a:endParaRPr lang="en-US" dirty="0"/>
          </a:p>
        </p:txBody>
      </p:sp>
      <p:sp>
        <p:nvSpPr>
          <p:cNvPr id="3" name="Content Placeholder 2"/>
          <p:cNvSpPr>
            <a:spLocks noGrp="1"/>
          </p:cNvSpPr>
          <p:nvPr>
            <p:ph idx="1"/>
          </p:nvPr>
        </p:nvSpPr>
        <p:spPr/>
        <p:txBody>
          <a:bodyPr/>
          <a:lstStyle/>
          <a:p>
            <a:pPr marL="0" indent="0">
              <a:buNone/>
            </a:pPr>
            <a:r>
              <a:rPr lang="en-US" dirty="0" smtClean="0"/>
              <a:t>Project Planning (Getting Organized)</a:t>
            </a:r>
          </a:p>
          <a:p>
            <a:pPr lvl="1"/>
            <a:r>
              <a:rPr lang="en-US" dirty="0" smtClean="0"/>
              <a:t>Scope (What has to be done)</a:t>
            </a:r>
          </a:p>
          <a:p>
            <a:pPr lvl="1"/>
            <a:r>
              <a:rPr lang="en-US" dirty="0" smtClean="0"/>
              <a:t>Time (When it has to be done by)</a:t>
            </a:r>
          </a:p>
          <a:p>
            <a:pPr lvl="1"/>
            <a:r>
              <a:rPr lang="en-US" dirty="0" smtClean="0"/>
              <a:t>Cost (How much Money and Resources with which to do the work)</a:t>
            </a:r>
          </a:p>
          <a:p>
            <a:pPr lvl="1"/>
            <a:r>
              <a:rPr lang="en-US" dirty="0" smtClean="0"/>
              <a:t>Quality (How do we know we succeeded?)</a:t>
            </a:r>
          </a:p>
          <a:p>
            <a:pPr lvl="1"/>
            <a:r>
              <a:rPr lang="en-US" dirty="0" smtClean="0"/>
              <a:t>Risk (What could go wrong?)</a:t>
            </a:r>
          </a:p>
          <a:p>
            <a:pPr lvl="1"/>
            <a:r>
              <a:rPr lang="en-US" dirty="0" smtClean="0"/>
              <a:t>Human Resources (How do we build the team?)</a:t>
            </a:r>
          </a:p>
          <a:p>
            <a:pPr lvl="1"/>
            <a:r>
              <a:rPr lang="en-US" dirty="0" smtClean="0"/>
              <a:t>Communications (How do people know how/when/what to do?)</a:t>
            </a:r>
          </a:p>
          <a:p>
            <a:pPr lvl="1"/>
            <a:r>
              <a:rPr lang="en-US" dirty="0" smtClean="0"/>
              <a:t>Procurement (Who could we pay to do the work?)</a:t>
            </a:r>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3014350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Review Session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Project Scope</a:t>
            </a:r>
          </a:p>
          <a:p>
            <a:pPr lvl="1"/>
            <a:r>
              <a:rPr lang="en-US" dirty="0" smtClean="0"/>
              <a:t>The </a:t>
            </a:r>
            <a:r>
              <a:rPr lang="en-US" dirty="0"/>
              <a:t>Triple </a:t>
            </a:r>
            <a:r>
              <a:rPr lang="en-US" dirty="0" smtClean="0"/>
              <a:t>Constraint (Time/Cost/Scope)</a:t>
            </a:r>
            <a:endParaRPr lang="en-US" dirty="0"/>
          </a:p>
          <a:p>
            <a:pPr lvl="1"/>
            <a:r>
              <a:rPr lang="en-US" dirty="0" smtClean="0"/>
              <a:t>Scope </a:t>
            </a:r>
            <a:r>
              <a:rPr lang="en-US" dirty="0"/>
              <a:t>Statement (Extension of the Project Charter)</a:t>
            </a:r>
          </a:p>
          <a:p>
            <a:pPr lvl="3"/>
            <a:r>
              <a:rPr lang="en-US" dirty="0" smtClean="0"/>
              <a:t>Project </a:t>
            </a:r>
            <a:r>
              <a:rPr lang="en-US" dirty="0"/>
              <a:t>Scope Description</a:t>
            </a:r>
          </a:p>
          <a:p>
            <a:pPr lvl="3"/>
            <a:r>
              <a:rPr lang="en-US" dirty="0"/>
              <a:t>Acceptance Criteria: What must be completed in order for the project to be considered a success</a:t>
            </a:r>
          </a:p>
          <a:p>
            <a:pPr lvl="3"/>
            <a:r>
              <a:rPr lang="en-US" dirty="0"/>
              <a:t>Deliverables</a:t>
            </a:r>
          </a:p>
          <a:p>
            <a:pPr lvl="3"/>
            <a:r>
              <a:rPr lang="en-US" dirty="0"/>
              <a:t>Exclusions</a:t>
            </a:r>
          </a:p>
          <a:p>
            <a:pPr lvl="3"/>
            <a:r>
              <a:rPr lang="en-US" dirty="0"/>
              <a:t>Constraints &amp; </a:t>
            </a:r>
            <a:r>
              <a:rPr lang="en-US" dirty="0" smtClean="0"/>
              <a:t>Assumptions</a:t>
            </a:r>
          </a:p>
          <a:p>
            <a:pPr lvl="1"/>
            <a:r>
              <a:rPr lang="en-US" b="1" i="1" dirty="0" smtClean="0"/>
              <a:t>Project </a:t>
            </a:r>
            <a:r>
              <a:rPr lang="en-US" b="1" i="1" dirty="0"/>
              <a:t>Scope Statement </a:t>
            </a:r>
            <a:r>
              <a:rPr lang="en-US" b="1" i="1" dirty="0" smtClean="0"/>
              <a:t>Walkthrough</a:t>
            </a:r>
            <a:endParaRPr lang="en-US" dirty="0"/>
          </a:p>
          <a:p>
            <a:endParaRPr lang="en-US" dirty="0" smtClean="0"/>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1206600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PM101 – Review Session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Project Scope</a:t>
            </a:r>
          </a:p>
          <a:p>
            <a:pPr lvl="1"/>
            <a:r>
              <a:rPr lang="en-US" dirty="0"/>
              <a:t>WBS (Work Breakdown Structure)</a:t>
            </a:r>
          </a:p>
          <a:p>
            <a:pPr lvl="2"/>
            <a:r>
              <a:rPr lang="en-US" dirty="0"/>
              <a:t>Product Orientation: What do we need to build (not how) </a:t>
            </a:r>
          </a:p>
          <a:p>
            <a:pPr lvl="2"/>
            <a:r>
              <a:rPr lang="en-US" dirty="0"/>
              <a:t>All of the work that has to be performed on the project</a:t>
            </a:r>
          </a:p>
          <a:p>
            <a:pPr lvl="2"/>
            <a:r>
              <a:rPr lang="en-US" dirty="0"/>
              <a:t>Hierarchical in nature</a:t>
            </a:r>
          </a:p>
          <a:p>
            <a:pPr lvl="2"/>
            <a:r>
              <a:rPr lang="en-US" dirty="0"/>
              <a:t>Decomposition: Breaking down project deliverables into smaller, more manageable components</a:t>
            </a:r>
          </a:p>
          <a:p>
            <a:pPr lvl="2"/>
            <a:r>
              <a:rPr lang="en-US" dirty="0"/>
              <a:t>Work Packages (4-80 hours ~ depends</a:t>
            </a:r>
            <a:r>
              <a:rPr lang="en-US" dirty="0" smtClean="0"/>
              <a:t>?)</a:t>
            </a:r>
          </a:p>
          <a:p>
            <a:pPr marL="457200" lvl="1" indent="0">
              <a:buNone/>
            </a:pPr>
            <a:r>
              <a:rPr lang="en-US" b="1" i="1" dirty="0"/>
              <a:t>Project WBS Walkthrough</a:t>
            </a:r>
          </a:p>
          <a:p>
            <a:pPr lvl="2"/>
            <a:endParaRPr lang="en-US" dirty="0"/>
          </a:p>
          <a:p>
            <a:endParaRPr lang="en-US" dirty="0" smtClean="0"/>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Tree>
    <p:extLst>
      <p:ext uri="{BB962C8B-B14F-4D97-AF65-F5344CB8AC3E}">
        <p14:creationId xmlns:p14="http://schemas.microsoft.com/office/powerpoint/2010/main" val="2971698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PM101 – Review Session</a:t>
            </a:r>
          </a:p>
        </p:txBody>
      </p:sp>
      <p:sp>
        <p:nvSpPr>
          <p:cNvPr id="3" name="Content Placeholder 2"/>
          <p:cNvSpPr>
            <a:spLocks noGrp="1"/>
          </p:cNvSpPr>
          <p:nvPr>
            <p:ph idx="1"/>
          </p:nvPr>
        </p:nvSpPr>
        <p:spPr/>
        <p:txBody>
          <a:bodyPr>
            <a:normAutofit/>
          </a:bodyPr>
          <a:lstStyle/>
          <a:p>
            <a:pPr marL="0" indent="0">
              <a:buNone/>
            </a:pPr>
            <a:r>
              <a:rPr lang="en-US" dirty="0" smtClean="0"/>
              <a:t>Project Time </a:t>
            </a:r>
          </a:p>
          <a:p>
            <a:pPr marL="457200" lvl="1" indent="0">
              <a:buNone/>
            </a:pPr>
            <a:r>
              <a:rPr lang="en-US" dirty="0" smtClean="0"/>
              <a:t>Activity Definition</a:t>
            </a:r>
            <a:endParaRPr lang="en-US" dirty="0"/>
          </a:p>
          <a:p>
            <a:pPr lvl="2"/>
            <a:r>
              <a:rPr lang="en-US" dirty="0" smtClean="0"/>
              <a:t>Target a WBS component</a:t>
            </a:r>
          </a:p>
          <a:p>
            <a:pPr lvl="2"/>
            <a:r>
              <a:rPr lang="en-US" dirty="0" smtClean="0"/>
              <a:t>What </a:t>
            </a:r>
            <a:r>
              <a:rPr lang="en-US" dirty="0"/>
              <a:t>tasks must be performed in order to complete the WBS </a:t>
            </a:r>
            <a:r>
              <a:rPr lang="en-US" dirty="0" smtClean="0"/>
              <a:t>component</a:t>
            </a:r>
          </a:p>
          <a:p>
            <a:pPr lvl="2"/>
            <a:r>
              <a:rPr lang="en-US" dirty="0" smtClean="0"/>
              <a:t>Try to involve </a:t>
            </a:r>
            <a:r>
              <a:rPr lang="en-US" dirty="0" smtClean="0"/>
              <a:t>experts</a:t>
            </a:r>
            <a:endParaRPr lang="en-US" dirty="0" smtClean="0"/>
          </a:p>
          <a:p>
            <a:pPr marL="457200" lvl="1" indent="0">
              <a:buNone/>
            </a:pPr>
            <a:r>
              <a:rPr lang="en-US" dirty="0" smtClean="0"/>
              <a:t>Activity Duration Estimates</a:t>
            </a:r>
          </a:p>
          <a:p>
            <a:pPr lvl="2"/>
            <a:r>
              <a:rPr lang="en-US" dirty="0" smtClean="0"/>
              <a:t>PERT </a:t>
            </a:r>
            <a:r>
              <a:rPr lang="en-US" dirty="0" smtClean="0"/>
              <a:t>Estimates  </a:t>
            </a:r>
            <a:r>
              <a:rPr lang="en-US" dirty="0" smtClean="0"/>
              <a:t>(Pessimistic/Most Likely/Optimistic)</a:t>
            </a:r>
            <a:endParaRPr lang="en-US" dirty="0" smtClean="0"/>
          </a:p>
          <a:p>
            <a:pPr lvl="2"/>
            <a:r>
              <a:rPr lang="en-US" dirty="0" smtClean="0"/>
              <a:t>Benchmarking</a:t>
            </a:r>
          </a:p>
          <a:p>
            <a:pPr marL="457200" lvl="1" indent="0">
              <a:buNone/>
            </a:pPr>
            <a:r>
              <a:rPr lang="en-US" dirty="0"/>
              <a:t>Milestones (Zero duration)</a:t>
            </a:r>
          </a:p>
          <a:p>
            <a:pPr marL="914400" lvl="2" indent="0">
              <a:buNone/>
            </a:pPr>
            <a:endParaRPr lang="en-US" dirty="0" smtClean="0"/>
          </a:p>
          <a:p>
            <a:pPr marL="0" indent="0">
              <a:buNone/>
            </a:pPr>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pic>
        <p:nvPicPr>
          <p:cNvPr id="5" name="Picture 4"/>
          <p:cNvPicPr>
            <a:picLocks noChangeAspect="1"/>
          </p:cNvPicPr>
          <p:nvPr/>
        </p:nvPicPr>
        <p:blipFill>
          <a:blip r:embed="rId4"/>
          <a:stretch>
            <a:fillRect/>
          </a:stretch>
        </p:blipFill>
        <p:spPr>
          <a:xfrm>
            <a:off x="7636753" y="4347530"/>
            <a:ext cx="3000794" cy="628738"/>
          </a:xfrm>
          <a:prstGeom prst="rect">
            <a:avLst/>
          </a:prstGeom>
        </p:spPr>
      </p:pic>
    </p:spTree>
    <p:extLst>
      <p:ext uri="{BB962C8B-B14F-4D97-AF65-F5344CB8AC3E}">
        <p14:creationId xmlns:p14="http://schemas.microsoft.com/office/powerpoint/2010/main" val="37532913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a:t>
            </a:r>
            <a:r>
              <a:rPr lang="en-US" dirty="0"/>
              <a:t>Organized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44518" y="5396377"/>
            <a:ext cx="925180" cy="1460810"/>
          </a:xfrm>
          <a:prstGeom prst="rect">
            <a:avLst/>
          </a:prstGeom>
        </p:spPr>
      </p:pic>
      <p:sp>
        <p:nvSpPr>
          <p:cNvPr id="7" name="Content Placeholder 6"/>
          <p:cNvSpPr>
            <a:spLocks noGrp="1"/>
          </p:cNvSpPr>
          <p:nvPr>
            <p:ph idx="1"/>
          </p:nvPr>
        </p:nvSpPr>
        <p:spPr/>
        <p:txBody>
          <a:bodyPr/>
          <a:lstStyle/>
          <a:p>
            <a:pPr marL="0" indent="0">
              <a:buNone/>
            </a:pPr>
            <a:r>
              <a:rPr lang="en-US" dirty="0"/>
              <a:t>Project </a:t>
            </a:r>
            <a:r>
              <a:rPr lang="en-US" dirty="0" smtClean="0"/>
              <a:t>Time Management</a:t>
            </a:r>
            <a:endParaRPr lang="en-US" dirty="0"/>
          </a:p>
          <a:p>
            <a:pPr lvl="1"/>
            <a:r>
              <a:rPr lang="en-US" dirty="0"/>
              <a:t>Activity Sequencing</a:t>
            </a:r>
          </a:p>
          <a:p>
            <a:pPr lvl="2"/>
            <a:r>
              <a:rPr lang="en-US" dirty="0"/>
              <a:t>Correct sequence of performing activities now that they have been defined</a:t>
            </a:r>
          </a:p>
          <a:p>
            <a:pPr lvl="2"/>
            <a:r>
              <a:rPr lang="en-US" dirty="0" smtClean="0"/>
              <a:t>Dependencies (Mandatory/Discretionary)</a:t>
            </a:r>
            <a:endParaRPr lang="en-US" dirty="0"/>
          </a:p>
          <a:p>
            <a:pPr lvl="1"/>
            <a:r>
              <a:rPr lang="en-US" dirty="0" smtClean="0"/>
              <a:t>Network </a:t>
            </a:r>
            <a:r>
              <a:rPr lang="en-US" dirty="0"/>
              <a:t>Diagrams</a:t>
            </a:r>
          </a:p>
          <a:p>
            <a:pPr lvl="2"/>
            <a:r>
              <a:rPr lang="en-US" dirty="0"/>
              <a:t>Depicts activities the relationship and dependencies between the </a:t>
            </a:r>
            <a:r>
              <a:rPr lang="en-US" dirty="0" smtClean="0"/>
              <a:t>activities</a:t>
            </a:r>
          </a:p>
          <a:p>
            <a:pPr lvl="1"/>
            <a:r>
              <a:rPr lang="en-US" dirty="0" smtClean="0"/>
              <a:t>Optimization</a:t>
            </a:r>
          </a:p>
          <a:p>
            <a:pPr lvl="2"/>
            <a:r>
              <a:rPr lang="en-US" dirty="0" smtClean="0"/>
              <a:t>Crashing</a:t>
            </a:r>
          </a:p>
          <a:p>
            <a:pPr lvl="2"/>
            <a:r>
              <a:rPr lang="en-US" dirty="0" smtClean="0"/>
              <a:t>Fast Tracking</a:t>
            </a:r>
            <a:endParaRPr lang="en-US" dirty="0"/>
          </a:p>
          <a:p>
            <a:endParaRPr lang="en-US" dirty="0"/>
          </a:p>
        </p:txBody>
      </p:sp>
    </p:spTree>
    <p:extLst>
      <p:ext uri="{BB962C8B-B14F-4D97-AF65-F5344CB8AC3E}">
        <p14:creationId xmlns:p14="http://schemas.microsoft.com/office/powerpoint/2010/main" val="21068015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9722</TotalTime>
  <Words>1729</Words>
  <Application>Microsoft Office PowerPoint</Application>
  <PresentationFormat>Widescreen</PresentationFormat>
  <Paragraphs>263</Paragraphs>
  <Slides>23</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Marlett</vt:lpstr>
      <vt:lpstr>Office Theme</vt:lpstr>
      <vt:lpstr>PowerPoint Presentation</vt:lpstr>
      <vt:lpstr>Schedule</vt:lpstr>
      <vt:lpstr>PM101 – Review Session</vt:lpstr>
      <vt:lpstr>PM101 – Review Session</vt:lpstr>
      <vt:lpstr>PM101 – Review Session</vt:lpstr>
      <vt:lpstr>PM101 – Review Session</vt:lpstr>
      <vt:lpstr>PM101 – Review Session</vt:lpstr>
      <vt:lpstr>PM101 – Review Session</vt:lpstr>
      <vt:lpstr>Getting Organized </vt:lpstr>
      <vt:lpstr>PM101 – Review Session</vt:lpstr>
      <vt:lpstr>Getting Organized </vt:lpstr>
      <vt:lpstr>PM101 – Review Session</vt:lpstr>
      <vt:lpstr>PM101 – Review Session</vt:lpstr>
      <vt:lpstr>PM101 – Review Session</vt:lpstr>
      <vt:lpstr>PM101 – Review Session</vt:lpstr>
      <vt:lpstr>PM101 – Project Proposal Walkthrough</vt:lpstr>
      <vt:lpstr>PM101 – Project Proposal Walkthrough</vt:lpstr>
      <vt:lpstr>PM101 – Project Proposal Walkthrough</vt:lpstr>
      <vt:lpstr>PM101 – Project Proposal Walkthrough</vt:lpstr>
      <vt:lpstr>PM101 – Project Proposal Walkthrough</vt:lpstr>
      <vt:lpstr>PM101 – Project Proposal Walkthrough</vt:lpstr>
      <vt:lpstr>PM101 – Sample Proposal</vt:lpstr>
      <vt:lpstr>PM101 – Q&amp;A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 Sena</dc:creator>
  <cp:lastModifiedBy>Sam Sena</cp:lastModifiedBy>
  <cp:revision>113</cp:revision>
  <dcterms:created xsi:type="dcterms:W3CDTF">2016-10-21T18:24:41Z</dcterms:created>
  <dcterms:modified xsi:type="dcterms:W3CDTF">2016-12-20T21:23:40Z</dcterms:modified>
</cp:coreProperties>
</file>